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sldIdLst>
    <p:sldId id="256" r:id="rId2"/>
    <p:sldId id="260" r:id="rId3"/>
    <p:sldId id="257" r:id="rId4"/>
    <p:sldId id="263" r:id="rId5"/>
    <p:sldId id="264" r:id="rId6"/>
    <p:sldId id="259" r:id="rId7"/>
    <p:sldId id="261" r:id="rId8"/>
    <p:sldId id="265" r:id="rId9"/>
    <p:sldId id="267" r:id="rId10"/>
    <p:sldId id="270" r:id="rId11"/>
    <p:sldId id="269" r:id="rId12"/>
    <p:sldId id="266" r:id="rId13"/>
    <p:sldId id="271" r:id="rId14"/>
    <p:sldId id="268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59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79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309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599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120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521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485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12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681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15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18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1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24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202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0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09/04/17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02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42416" y="1844825"/>
            <a:ext cx="6600451" cy="2520279"/>
          </a:xfrm>
        </p:spPr>
        <p:txBody>
          <a:bodyPr>
            <a:normAutofit/>
          </a:bodyPr>
          <a:lstStyle/>
          <a:p>
            <a:r>
              <a:rPr lang="it-IT" sz="4000" dirty="0"/>
              <a:t>Formazione duale come «Intrapresa formativa virtuosa»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9712" y="4797152"/>
            <a:ext cx="6600451" cy="1126283"/>
          </a:xfrm>
        </p:spPr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b="1" dirty="0" smtClean="0"/>
              <a:t>Sperimentazione Duale </a:t>
            </a:r>
          </a:p>
          <a:p>
            <a:r>
              <a:rPr lang="it-IT" b="1" dirty="0" smtClean="0"/>
              <a:t>FORMA- CONFAP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168177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Primo anno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Il primo anno prevede tre moduli formativi:</a:t>
            </a:r>
          </a:p>
          <a:p>
            <a:pPr>
              <a:buFont typeface="+mj-lt"/>
              <a:buAutoNum type="arabicPeriod"/>
            </a:pPr>
            <a:r>
              <a:rPr lang="it-IT" b="1" dirty="0"/>
              <a:t>INGRESSO NEL SETTORE</a:t>
            </a:r>
            <a:r>
              <a:rPr lang="it-IT" dirty="0"/>
              <a:t>: si svolgono attività di orientamento attivo con le seguenti aree di compito: territorio, economia, valore, lavoro.</a:t>
            </a:r>
          </a:p>
          <a:p>
            <a:pPr>
              <a:buFont typeface="+mj-lt"/>
              <a:buAutoNum type="arabicPeriod"/>
            </a:pPr>
            <a:r>
              <a:rPr lang="it-IT" b="1" dirty="0"/>
              <a:t>LABORATORIO DI INTRAPRESA FORMATIVA</a:t>
            </a:r>
            <a:r>
              <a:rPr lang="it-IT" dirty="0"/>
              <a:t>: si realizzano lavori su commessa semplici e nel contempo completi (compito professionale, energia, sicurezza, qualità, sostenibilità, amministrazione, comunicazione), secondo le procedure ed i criteri propri del contesto reale.</a:t>
            </a:r>
          </a:p>
          <a:p>
            <a:pPr>
              <a:buFont typeface="+mj-lt"/>
              <a:buAutoNum type="arabicPeriod"/>
            </a:pPr>
            <a:r>
              <a:rPr lang="it-IT" b="1" dirty="0"/>
              <a:t>ATTIVITÀ EDUCATIVE E SOCIALI</a:t>
            </a:r>
            <a:r>
              <a:rPr lang="it-IT" dirty="0"/>
              <a:t>: sono compiti reali di carattere civico, disegnati sul «ciclo del sapere»:  conoscere (gustare interiormente, argomentare e giudicare), cooperare, svolgere un servizio utile agli altri, riflettere, comunicare.</a:t>
            </a:r>
          </a:p>
          <a:p>
            <a:pPr marL="0" indent="0">
              <a:buNone/>
            </a:pPr>
            <a:r>
              <a:rPr lang="it-IT" dirty="0"/>
              <a:t>Al termine vi è la </a:t>
            </a:r>
            <a:r>
              <a:rPr lang="it-IT" b="1" dirty="0"/>
              <a:t>valutazione</a:t>
            </a:r>
            <a:r>
              <a:rPr lang="it-IT" dirty="0"/>
              <a:t>, svolta in modo misto: compiti reali, presentazioni e verifiche, secondo il metodo della valutazione finale. </a:t>
            </a:r>
          </a:p>
          <a:p>
            <a:pPr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1143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del primo anno </a:t>
            </a:r>
          </a:p>
        </p:txBody>
      </p:sp>
      <p:sp>
        <p:nvSpPr>
          <p:cNvPr id="4" name="Elaborazione 3"/>
          <p:cNvSpPr/>
          <p:nvPr/>
        </p:nvSpPr>
        <p:spPr>
          <a:xfrm>
            <a:off x="3203848" y="1628800"/>
            <a:ext cx="2880320" cy="1440159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INGRESSO </a:t>
            </a:r>
          </a:p>
          <a:p>
            <a:pPr algn="ctr"/>
            <a:r>
              <a:rPr lang="it-IT" sz="1600" b="1" dirty="0">
                <a:solidFill>
                  <a:schemeClr val="tx1"/>
                </a:solidFill>
              </a:rPr>
              <a:t>NEL SETTORE</a:t>
            </a:r>
          </a:p>
          <a:p>
            <a:pPr marL="285750" indent="-285750" algn="ctr">
              <a:buFontTx/>
              <a:buChar char="-"/>
            </a:pPr>
            <a:r>
              <a:rPr lang="it-IT" sz="1400" dirty="0">
                <a:solidFill>
                  <a:schemeClr val="tx1"/>
                </a:solidFill>
              </a:rPr>
              <a:t>Orientamento  </a:t>
            </a:r>
          </a:p>
          <a:p>
            <a:pPr marL="285750" indent="-285750" algn="ctr">
              <a:buFontTx/>
              <a:buChar char="-"/>
            </a:pPr>
            <a:r>
              <a:rPr lang="it-IT" sz="1400" dirty="0">
                <a:solidFill>
                  <a:schemeClr val="tx1"/>
                </a:solidFill>
              </a:rPr>
              <a:t>Territorio</a:t>
            </a:r>
          </a:p>
          <a:p>
            <a:pPr marL="285750" indent="-285750" algn="ctr">
              <a:buFontTx/>
              <a:buChar char="-"/>
            </a:pPr>
            <a:r>
              <a:rPr lang="it-IT" sz="1400" dirty="0">
                <a:solidFill>
                  <a:schemeClr val="tx1"/>
                </a:solidFill>
              </a:rPr>
              <a:t>Economia</a:t>
            </a:r>
          </a:p>
          <a:p>
            <a:pPr marL="285750" indent="-285750" algn="ctr">
              <a:buFontTx/>
              <a:buChar char="-"/>
            </a:pPr>
            <a:r>
              <a:rPr lang="it-IT" sz="1400" dirty="0">
                <a:solidFill>
                  <a:schemeClr val="tx1"/>
                </a:solidFill>
              </a:rPr>
              <a:t>Lavoro </a:t>
            </a:r>
          </a:p>
        </p:txBody>
      </p:sp>
      <p:sp>
        <p:nvSpPr>
          <p:cNvPr id="5" name="Elaborazione 4"/>
          <p:cNvSpPr/>
          <p:nvPr/>
        </p:nvSpPr>
        <p:spPr>
          <a:xfrm>
            <a:off x="1259632" y="3358560"/>
            <a:ext cx="3168352" cy="1430177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LABORATORIO </a:t>
            </a:r>
          </a:p>
          <a:p>
            <a:pPr algn="ctr"/>
            <a:r>
              <a:rPr lang="it-IT" sz="1600" b="1" dirty="0">
                <a:solidFill>
                  <a:schemeClr val="tx1"/>
                </a:solidFill>
              </a:rPr>
              <a:t>di intrapresa formativa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Lavori su commessa (compito professionale, energia, sicurezza, qualità, sostenibilità, amministrazione, comunicazione) </a:t>
            </a:r>
          </a:p>
        </p:txBody>
      </p:sp>
      <p:sp>
        <p:nvSpPr>
          <p:cNvPr id="6" name="Elaborazione 5"/>
          <p:cNvSpPr/>
          <p:nvPr/>
        </p:nvSpPr>
        <p:spPr>
          <a:xfrm>
            <a:off x="4860032" y="3399337"/>
            <a:ext cx="3168352" cy="142324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ATTIVITÀ </a:t>
            </a:r>
          </a:p>
          <a:p>
            <a:pPr algn="ctr"/>
            <a:r>
              <a:rPr lang="it-IT" sz="1600" b="1" dirty="0">
                <a:solidFill>
                  <a:schemeClr val="tx1"/>
                </a:solidFill>
              </a:rPr>
              <a:t>EDUCATIVE E SOCIALI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Ciclo del sapere: conoscere, cooperare, svolgere un servizio utile agli altri, riflettere, comunicare</a:t>
            </a:r>
          </a:p>
        </p:txBody>
      </p:sp>
      <p:sp>
        <p:nvSpPr>
          <p:cNvPr id="7" name="Fusione 6"/>
          <p:cNvSpPr/>
          <p:nvPr/>
        </p:nvSpPr>
        <p:spPr>
          <a:xfrm>
            <a:off x="2987824" y="5152955"/>
            <a:ext cx="3312368" cy="1228373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</a:rPr>
              <a:t>VALUTAZIONE</a:t>
            </a:r>
          </a:p>
        </p:txBody>
      </p:sp>
    </p:spTree>
    <p:extLst>
      <p:ext uri="{BB962C8B-B14F-4D97-AF65-F5344CB8AC3E}">
        <p14:creationId xmlns:p14="http://schemas.microsoft.com/office/powerpoint/2010/main" val="2055173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Intrapresa formativa virtuosa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247728"/>
          </a:xfrm>
        </p:spPr>
        <p:txBody>
          <a:bodyPr>
            <a:normAutofit/>
          </a:bodyPr>
          <a:lstStyle/>
          <a:p>
            <a:r>
              <a:rPr lang="it-IT" sz="1600" dirty="0"/>
              <a:t>Si definisce </a:t>
            </a:r>
            <a:r>
              <a:rPr lang="it-IT" sz="1600" b="1" dirty="0"/>
              <a:t>«Intrapresa formativa virtuosa – IFV» </a:t>
            </a:r>
            <a:r>
              <a:rPr lang="it-IT" sz="1600" dirty="0"/>
              <a:t>la configurazione propria dell’organismo formativo che opera nel sistema duale, quando questo assume il profilo dell’ «azione compiuta» come modello pedagogico e sociale di riferimento, così da formare un allievo intraprendente.</a:t>
            </a:r>
          </a:p>
          <a:p>
            <a:r>
              <a:rPr lang="it-IT" sz="1600" dirty="0"/>
              <a:t>È </a:t>
            </a:r>
            <a:r>
              <a:rPr lang="it-IT" sz="1600" b="1" dirty="0"/>
              <a:t>virtuosa</a:t>
            </a:r>
            <a:r>
              <a:rPr lang="it-IT" sz="1600" dirty="0"/>
              <a:t> perché reale e concreta (non virtuale); inoltre perché presenta una valenza educativa (consapevolezza di sé, partecipazione ed etica professionale),  </a:t>
            </a:r>
          </a:p>
          <a:p>
            <a:r>
              <a:rPr lang="it-IT" sz="1600" dirty="0"/>
              <a:t>Ciò significa organizzare il curricolo già dal primo anno per aree di compito propedeutiche al percorso di noviziato professionale, sulla base di una </a:t>
            </a:r>
            <a:r>
              <a:rPr lang="it-IT" sz="1600" b="1" dirty="0"/>
              <a:t>mappa</a:t>
            </a:r>
            <a:r>
              <a:rPr lang="it-IT" sz="1600" dirty="0"/>
              <a:t> di traguardi formativi, ed una specifica progressione di compiti, concordate con l’impresa madrina e preliminari ai compiti che verranno affrontati a partire dal secondo anno nelle imprese partner.  </a:t>
            </a:r>
          </a:p>
        </p:txBody>
      </p:sp>
    </p:spTree>
    <p:extLst>
      <p:ext uri="{BB962C8B-B14F-4D97-AF65-F5344CB8AC3E}">
        <p14:creationId xmlns:p14="http://schemas.microsoft.com/office/powerpoint/2010/main" val="2522931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 dell’intrapresa formativa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laboratorio di intrapresa formativa, svolto entro il </a:t>
            </a:r>
            <a:r>
              <a:rPr lang="it-IT" dirty="0" smtClean="0"/>
              <a:t>CFP, </a:t>
            </a:r>
            <a:r>
              <a:rPr lang="it-IT" dirty="0"/>
              <a:t>è </a:t>
            </a:r>
            <a:r>
              <a:rPr lang="it-IT" b="1" dirty="0"/>
              <a:t>strutturato come un normale reparto </a:t>
            </a:r>
            <a:r>
              <a:rPr lang="it-IT" dirty="0"/>
              <a:t>nel quale i docenti sono responsabili e guide, e gli allievi si dividono i ruoli previsti (relazione con i clienti, approvvigionamento, produzione, controllo-collaudo, amministrazione…) ed organizzato sulla base di lavori su commessa.</a:t>
            </a:r>
          </a:p>
          <a:p>
            <a:r>
              <a:rPr lang="it-IT" dirty="0"/>
              <a:t>I compiti, di natura semplice in relazione all’età degli allievi, presentano da subito un </a:t>
            </a:r>
            <a:r>
              <a:rPr lang="it-IT" b="1" dirty="0"/>
              <a:t>profilo completo </a:t>
            </a:r>
            <a:r>
              <a:rPr lang="it-IT" dirty="0"/>
              <a:t>così da formare una visione di insieme dell’intrapresa intesa come </a:t>
            </a:r>
            <a:r>
              <a:rPr lang="it-IT" i="1" dirty="0"/>
              <a:t>azione mirante ad uno scopo dotato di valore, realizzata integrando vari fattori, lungo un percorso he richiede condivisione, assunzione del rischio, decisioni razionali, valutazione riferita a criteri di efficacia, efficienza, tutela della salute e sicurezza, sostenibilità, promozione umana e del territorio</a:t>
            </a:r>
            <a:r>
              <a:rPr lang="it-IT" dirty="0"/>
              <a:t>.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0397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azione con l’</a:t>
            </a:r>
            <a:r>
              <a:rPr lang="it-IT" b="1" i="1" dirty="0"/>
              <a:t>impresa madrina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La ricerca-azione svolta con un’azienda madrina consente di delineare l’intero percorso tri-quadriennale: </a:t>
            </a:r>
          </a:p>
          <a:p>
            <a:r>
              <a:rPr lang="it-IT" dirty="0"/>
              <a:t>interpretare la </a:t>
            </a:r>
            <a:r>
              <a:rPr lang="it-IT" b="1" dirty="0"/>
              <a:t>specifica cultura d’azione del settore </a:t>
            </a:r>
            <a:r>
              <a:rPr lang="it-IT" dirty="0"/>
              <a:t>(divisione del lavoro per sequenze operative, gruppi di lavoro per commessa, aree di progetto, impresa neo-artigianale..);</a:t>
            </a:r>
          </a:p>
          <a:p>
            <a:r>
              <a:rPr lang="it-IT" dirty="0"/>
              <a:t>individuare il </a:t>
            </a:r>
            <a:r>
              <a:rPr lang="it-IT" b="1" dirty="0"/>
              <a:t>profilo di ruolo dell’allievo/apprendista</a:t>
            </a:r>
            <a:r>
              <a:rPr lang="it-IT" dirty="0"/>
              <a:t>, i compiti, i saperi e le capacità personali richieste e disegnare un percorso cogestito di crescita progressivo per compiti di realtà diviso in quattro fasi (avvio, consolidamento, autonomia, progetto);</a:t>
            </a:r>
          </a:p>
          <a:p>
            <a:r>
              <a:rPr lang="it-IT" dirty="0"/>
              <a:t>definire i </a:t>
            </a:r>
            <a:r>
              <a:rPr lang="it-IT" b="1" dirty="0"/>
              <a:t>compiti del tutor formativo e del </a:t>
            </a:r>
            <a:r>
              <a:rPr lang="it-IT" b="1" u="sng" dirty="0"/>
              <a:t>tutor di impresa </a:t>
            </a:r>
            <a:r>
              <a:rPr lang="it-IT" dirty="0"/>
              <a:t>e la documentazione necessaria per la gestione dei percorsi;</a:t>
            </a:r>
          </a:p>
          <a:p>
            <a:r>
              <a:rPr lang="it-IT" dirty="0"/>
              <a:t>elaborare i </a:t>
            </a:r>
            <a:r>
              <a:rPr lang="it-IT" b="1" dirty="0"/>
              <a:t>materiali didattici </a:t>
            </a:r>
            <a:r>
              <a:rPr lang="it-IT" dirty="0"/>
              <a:t>e le consegne agli allievi;</a:t>
            </a:r>
          </a:p>
          <a:p>
            <a:r>
              <a:rPr lang="it-IT" dirty="0"/>
              <a:t>specificare il tipo di v</a:t>
            </a:r>
            <a:r>
              <a:rPr lang="it-IT" b="1" dirty="0"/>
              <a:t>alutazione</a:t>
            </a:r>
            <a:r>
              <a:rPr lang="it-IT" dirty="0"/>
              <a:t> appropriata  ed elaborare gli strumenti e le prove.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6510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Piattaforma formativa digitale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247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600" dirty="0"/>
              <a:t>La configurazione del Cfp come intrapresa formativa con valenza educativa e sociale richiede l’adozione di una strumentazione adeguata. La soluzione sta nel dotarsi di una </a:t>
            </a:r>
            <a:r>
              <a:rPr lang="it-IT" sz="1600" b="1" dirty="0"/>
              <a:t>piattaforma formativa digitale integrata </a:t>
            </a:r>
            <a:r>
              <a:rPr lang="it-IT" sz="1600" dirty="0"/>
              <a:t>che consente di tenere in stretta relazione tutti gli aspetti del progetto: curricolo, attività esterne, attività interne, valutazione, amministrazione, comunicazione. In tal modo, il </a:t>
            </a:r>
            <a:r>
              <a:rPr lang="it-IT" sz="1600" dirty="0" smtClean="0"/>
              <a:t>CFP </a:t>
            </a:r>
            <a:endParaRPr lang="it-IT" sz="1600" dirty="0"/>
          </a:p>
          <a:p>
            <a:pPr>
              <a:buFontTx/>
              <a:buChar char="-"/>
            </a:pPr>
            <a:r>
              <a:rPr lang="it-IT" sz="1600" dirty="0"/>
              <a:t>risulta dotato di una </a:t>
            </a:r>
            <a:r>
              <a:rPr lang="it-IT" sz="1600" b="1" dirty="0"/>
              <a:t>nuova generazione di tecnologie</a:t>
            </a:r>
            <a:r>
              <a:rPr lang="it-IT" sz="1600" dirty="0"/>
              <a:t>; </a:t>
            </a:r>
          </a:p>
          <a:p>
            <a:pPr>
              <a:buFontTx/>
              <a:buChar char="-"/>
            </a:pPr>
            <a:r>
              <a:rPr lang="it-IT" sz="1600" dirty="0"/>
              <a:t>prevede un </a:t>
            </a:r>
            <a:r>
              <a:rPr lang="it-IT" sz="1600" b="1" dirty="0"/>
              <a:t>principio organizzativo “sharing”</a:t>
            </a:r>
            <a:r>
              <a:rPr lang="it-IT" sz="1600" dirty="0"/>
              <a:t> che disegna un modello di condivisione di tutti i fattori che concorrono all’attività formativa sia interna che esterna; </a:t>
            </a:r>
          </a:p>
          <a:p>
            <a:pPr>
              <a:buFontTx/>
              <a:buChar char="-"/>
            </a:pPr>
            <a:r>
              <a:rPr lang="it-IT" sz="1600" dirty="0"/>
              <a:t>delinea il processo formativo come un </a:t>
            </a:r>
            <a:r>
              <a:rPr lang="it-IT" sz="1600" b="1" dirty="0"/>
              <a:t>percorso di “iniziazione professionale” </a:t>
            </a:r>
            <a:r>
              <a:rPr lang="it-IT" sz="1600" dirty="0"/>
              <a:t>che, superando il dualismo teoria/prassi, pone il processo di crescita della persona entro un cammino formativo realistico e promozionale.</a:t>
            </a:r>
          </a:p>
        </p:txBody>
      </p:sp>
    </p:spTree>
    <p:extLst>
      <p:ext uri="{BB962C8B-B14F-4D97-AF65-F5344CB8AC3E}">
        <p14:creationId xmlns:p14="http://schemas.microsoft.com/office/powerpoint/2010/main" val="161422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Sistema duale: la sfida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464496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La sfida del sistema duale consiste nella possibilità di </a:t>
            </a:r>
            <a:r>
              <a:rPr lang="it-IT" b="1" dirty="0"/>
              <a:t>avvicinare i giovani al lavoro</a:t>
            </a:r>
            <a:r>
              <a:rPr lang="it-IT" dirty="0"/>
              <a:t>, </a:t>
            </a:r>
            <a:r>
              <a:rPr lang="it-IT" i="1" dirty="0"/>
              <a:t>anticipando il loro inserimento in azienda, contestualmente allo svolgimento dei percorsi formativi </a:t>
            </a:r>
            <a:r>
              <a:rPr lang="it-IT" dirty="0"/>
              <a:t>per il conseguimento di una </a:t>
            </a:r>
            <a:r>
              <a:rPr lang="it-IT" b="1" i="1" dirty="0"/>
              <a:t>qualifica professionale </a:t>
            </a:r>
            <a:r>
              <a:rPr lang="it-IT" dirty="0"/>
              <a:t>e del </a:t>
            </a:r>
            <a:r>
              <a:rPr lang="it-IT" b="1" i="1" dirty="0"/>
              <a:t>diploma professionale. </a:t>
            </a:r>
          </a:p>
          <a:p>
            <a:r>
              <a:rPr lang="it-IT" dirty="0"/>
              <a:t>In questi anni, per raggiungere questo obiettivo non sono, infatti, risultati efficaci né l’istruzione né l’incentivazione economica a sostegno della loro collocazione lavorativa (quasi 2 milioni e mezzo di giovani tra i 15 ed i 29 anni sono </a:t>
            </a:r>
            <a:r>
              <a:rPr lang="it-IT" dirty="0" err="1"/>
              <a:t>neet</a:t>
            </a:r>
            <a:r>
              <a:rPr lang="it-IT" dirty="0"/>
              <a:t>). </a:t>
            </a:r>
          </a:p>
          <a:p>
            <a:r>
              <a:rPr lang="it-IT" dirty="0"/>
              <a:t>La formazione non può, ovviamente, creare posti di lavoro, ma può creare </a:t>
            </a:r>
            <a:r>
              <a:rPr lang="it-IT" b="1" dirty="0"/>
              <a:t>persone capaci di lavorare</a:t>
            </a:r>
            <a:r>
              <a:rPr lang="it-IT" dirty="0"/>
              <a:t>, che possano rispondere rapidamente alla complessità dei </a:t>
            </a:r>
            <a:r>
              <a:rPr lang="it-IT" b="1" dirty="0"/>
              <a:t>compiti richiesti dal mercato del lavoro</a:t>
            </a:r>
            <a:r>
              <a:rPr lang="it-IT" dirty="0"/>
              <a:t>, che esigono </a:t>
            </a:r>
            <a:r>
              <a:rPr lang="it-IT" i="1" dirty="0"/>
              <a:t>competenze tecniche, soft skill </a:t>
            </a:r>
            <a:r>
              <a:rPr lang="it-IT" dirty="0"/>
              <a:t>(consapevolezza di sé, partecipazione ed etica professionale)</a:t>
            </a:r>
            <a:r>
              <a:rPr lang="it-IT" i="1" dirty="0"/>
              <a:t>, intraprendenza e capacità di apprendere dall’esperienza.</a:t>
            </a:r>
          </a:p>
        </p:txBody>
      </p:sp>
    </p:spTree>
    <p:extLst>
      <p:ext uri="{BB962C8B-B14F-4D97-AF65-F5344CB8AC3E}">
        <p14:creationId xmlns:p14="http://schemas.microsoft.com/office/powerpoint/2010/main" val="322908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Approccio metodologico della formazione duale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La formazione duale si distingue da quella ordinamentale (tri-quadriennale) in forza del principio di </a:t>
            </a:r>
            <a:r>
              <a:rPr lang="it-IT" b="1" dirty="0"/>
              <a:t>co-progettazione</a:t>
            </a:r>
            <a:r>
              <a:rPr lang="it-IT" dirty="0"/>
              <a:t> con le imprese partner (pedagogiche).</a:t>
            </a:r>
          </a:p>
          <a:p>
            <a:r>
              <a:rPr lang="it-IT" dirty="0"/>
              <a:t>L’ipotesi di fondo è così formulabile: </a:t>
            </a:r>
            <a:r>
              <a:rPr lang="it-IT" i="1" dirty="0"/>
              <a:t>fare dei</a:t>
            </a:r>
            <a:r>
              <a:rPr lang="it-IT" b="1" i="1" dirty="0"/>
              <a:t> compiti di realtà</a:t>
            </a:r>
            <a:r>
              <a:rPr lang="it-IT" i="1" dirty="0"/>
              <a:t> la leva dell’apprendimento e della crescita degli allievi </a:t>
            </a:r>
            <a:r>
              <a:rPr lang="it-IT" b="1" i="1" dirty="0"/>
              <a:t>secondo gli standard di </a:t>
            </a:r>
            <a:r>
              <a:rPr lang="it-IT" b="1" i="1" dirty="0" smtClean="0"/>
              <a:t>riferimento </a:t>
            </a:r>
            <a:r>
              <a:rPr lang="it-IT" i="1" dirty="0" smtClean="0"/>
              <a:t>(</a:t>
            </a:r>
            <a:r>
              <a:rPr lang="it-IT" i="1" dirty="0"/>
              <a:t>educativi, culturali e professionali).</a:t>
            </a:r>
          </a:p>
          <a:p>
            <a:r>
              <a:rPr lang="it-IT" dirty="0"/>
              <a:t>Ciò non significa semplicemente spostare attività di laboratorio dall’interno all’esterno del </a:t>
            </a:r>
            <a:r>
              <a:rPr lang="it-IT" dirty="0" smtClean="0"/>
              <a:t>CFP </a:t>
            </a:r>
            <a:r>
              <a:rPr lang="it-IT" dirty="0"/>
              <a:t>(che ripropone la frattura tra teoria e prassi), ma </a:t>
            </a:r>
            <a:r>
              <a:rPr lang="it-IT" i="1" dirty="0"/>
              <a:t>rivedere l’intero assetto metodologico ed organizzativo in modo da sviluppare una formazione completa, centrata sull’</a:t>
            </a:r>
            <a:r>
              <a:rPr lang="it-IT" b="1" i="1" dirty="0"/>
              <a:t>azione</a:t>
            </a:r>
            <a:r>
              <a:rPr lang="it-IT" i="1" dirty="0"/>
              <a:t> </a:t>
            </a:r>
            <a:r>
              <a:rPr lang="it-IT" b="1" i="1" dirty="0"/>
              <a:t>compiuta</a:t>
            </a:r>
            <a:r>
              <a:rPr lang="it-IT" i="1" dirty="0"/>
              <a:t>.</a:t>
            </a:r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517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relazione tra persona e ambiente: le «situazioni di apprendimento»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/>
          </a:p>
          <a:p>
            <a:r>
              <a:rPr lang="it-IT" dirty="0"/>
              <a:t>Il cardine dello sviluppo cognitivo risiede nella </a:t>
            </a:r>
            <a:r>
              <a:rPr lang="it-IT" b="1" dirty="0"/>
              <a:t>relazione tra persona e ambiente, mediata dalla cultura</a:t>
            </a:r>
            <a:r>
              <a:rPr lang="it-IT" dirty="0"/>
              <a:t>. Ciò consente di suscitare processi di acquisizione della conoscenza che risultano situati nelle attività proprie di uno specifico contesto </a:t>
            </a:r>
            <a:r>
              <a:rPr lang="it-IT" sz="1300" dirty="0" smtClean="0"/>
              <a:t>(</a:t>
            </a:r>
            <a:r>
              <a:rPr lang="it-IT" sz="1300" dirty="0"/>
              <a:t>Vygotskij L. S., </a:t>
            </a:r>
            <a:r>
              <a:rPr lang="it-IT" sz="1300" i="1" dirty="0"/>
              <a:t>Il processo cognitivo</a:t>
            </a:r>
            <a:r>
              <a:rPr lang="it-IT" sz="1300" dirty="0"/>
              <a:t>, </a:t>
            </a:r>
            <a:r>
              <a:rPr lang="it-IT" sz="1300" dirty="0" err="1"/>
              <a:t>Boringhieri</a:t>
            </a:r>
            <a:r>
              <a:rPr lang="it-IT" sz="1300" dirty="0"/>
              <a:t>, Torino,1987). </a:t>
            </a:r>
          </a:p>
          <a:p>
            <a:r>
              <a:rPr lang="it-IT" dirty="0"/>
              <a:t>Il percorso formativo (o curricolo) è pertanto costituito dalla sequenza delle esperienze </a:t>
            </a:r>
            <a:r>
              <a:rPr lang="it-IT" b="1" dirty="0"/>
              <a:t>(“situazioni di apprendimento”</a:t>
            </a:r>
            <a:r>
              <a:rPr lang="it-IT" dirty="0"/>
              <a:t>) che mobilitano le risorse intrinseche degli studenti e permettono loro di </a:t>
            </a:r>
            <a:r>
              <a:rPr lang="it-IT" b="1" i="1" dirty="0"/>
              <a:t>fare esperienza personale del sapere</a:t>
            </a:r>
            <a:r>
              <a:rPr lang="it-IT" i="1" dirty="0"/>
              <a:t>, </a:t>
            </a:r>
            <a:r>
              <a:rPr lang="it-IT" dirty="0"/>
              <a:t>nel momento in cui assolvono a compiti reali e significativi e risolvono i problemi che questi compiti via via presentano.    </a:t>
            </a:r>
          </a:p>
        </p:txBody>
      </p:sp>
    </p:spTree>
    <p:extLst>
      <p:ext uri="{BB962C8B-B14F-4D97-AF65-F5344CB8AC3E}">
        <p14:creationId xmlns:p14="http://schemas.microsoft.com/office/powerpoint/2010/main" val="218742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reale </a:t>
            </a:r>
            <a:br>
              <a:rPr lang="it-IT" dirty="0"/>
            </a:br>
            <a:r>
              <a:rPr lang="it-IT" dirty="0"/>
              <a:t>come fonte di cultura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La formazione duale richiede un centro di formazione professionale dotato di una decisa </a:t>
            </a:r>
            <a:r>
              <a:rPr lang="it-IT" b="1" dirty="0"/>
              <a:t>apertura alla realtà </a:t>
            </a:r>
            <a:r>
              <a:rPr lang="it-IT" dirty="0"/>
              <a:t>intesa come totalità composta dalle sue varie componenti, fonte e riscontro delle situazioni di apprendimento più significative. </a:t>
            </a:r>
          </a:p>
          <a:p>
            <a:r>
              <a:rPr lang="it-IT" dirty="0"/>
              <a:t>Gli allievi sono sollecitati a </a:t>
            </a:r>
            <a:r>
              <a:rPr lang="it-IT" b="1" dirty="0"/>
              <a:t>considerare la cultura </a:t>
            </a:r>
            <a:r>
              <a:rPr lang="it-IT" dirty="0"/>
              <a:t>– sia quella agita nell’impresa sia quella acquisita nel </a:t>
            </a:r>
            <a:r>
              <a:rPr lang="it-IT" dirty="0" smtClean="0"/>
              <a:t>CFP </a:t>
            </a:r>
            <a:r>
              <a:rPr lang="it-IT" dirty="0"/>
              <a:t>- </a:t>
            </a:r>
            <a:r>
              <a:rPr lang="it-IT" b="1" dirty="0"/>
              <a:t>come un fattore vitale </a:t>
            </a:r>
            <a:r>
              <a:rPr lang="it-IT" dirty="0"/>
              <a:t>in grado di spiegare la realtà ed i suoi processi, ed inoltre come stimolo volto a scoprire insieme il sapere (buono) iscritto nelle dinamiche del reale.</a:t>
            </a:r>
          </a:p>
          <a:p>
            <a:r>
              <a:rPr lang="it-IT" dirty="0"/>
              <a:t>In tal modo essi sono chiamati a </a:t>
            </a:r>
            <a:r>
              <a:rPr lang="it-IT" b="1" dirty="0"/>
              <a:t>mettersi alla prova </a:t>
            </a:r>
            <a:r>
              <a:rPr lang="it-IT" dirty="0"/>
              <a:t>in compiti dotati di valore reale, cogliere i significati che tali azioni portano con sé, scoprire la propria vocazione ed  i propri talenti acquisendo un io solido, aperto, capace di segnare di sé il mondo. </a:t>
            </a:r>
          </a:p>
        </p:txBody>
      </p:sp>
    </p:spTree>
    <p:extLst>
      <p:ext uri="{BB962C8B-B14F-4D97-AF65-F5344CB8AC3E}">
        <p14:creationId xmlns:p14="http://schemas.microsoft.com/office/powerpoint/2010/main" val="1929087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tre fattori chiave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/>
              <a:t>La relazione tra </a:t>
            </a:r>
            <a:r>
              <a:rPr lang="it-IT" b="1" dirty="0" smtClean="0"/>
              <a:t>CFP </a:t>
            </a:r>
            <a:r>
              <a:rPr lang="it-IT" b="1" dirty="0"/>
              <a:t>e impresa</a:t>
            </a:r>
            <a:r>
              <a:rPr lang="it-IT" dirty="0"/>
              <a:t>: questa si fonda sulla </a:t>
            </a:r>
            <a:r>
              <a:rPr lang="it-IT" i="1" dirty="0"/>
              <a:t>buona reputazione</a:t>
            </a:r>
            <a:r>
              <a:rPr lang="it-IT" dirty="0"/>
              <a:t>, ancorata a </a:t>
            </a:r>
            <a:r>
              <a:rPr lang="it-IT" i="1" dirty="0"/>
              <a:t>positive esperienze formative e di servizio</a:t>
            </a:r>
            <a:r>
              <a:rPr lang="it-IT" dirty="0"/>
              <a:t>, e si evidenzia </a:t>
            </a:r>
            <a:r>
              <a:rPr lang="it-IT" i="1" dirty="0"/>
              <a:t>in relazioni amichevoli </a:t>
            </a:r>
            <a:r>
              <a:rPr lang="it-IT" dirty="0"/>
              <a:t>ed in una </a:t>
            </a:r>
            <a:r>
              <a:rPr lang="it-IT" i="1" dirty="0"/>
              <a:t>consonanza di stile nella gestione delle risorse umane.  </a:t>
            </a:r>
          </a:p>
          <a:p>
            <a:r>
              <a:rPr lang="it-IT" b="1" dirty="0"/>
              <a:t>Il presidio formativo</a:t>
            </a:r>
            <a:r>
              <a:rPr lang="it-IT" dirty="0"/>
              <a:t>: esso richiede la presenza di  </a:t>
            </a:r>
            <a:r>
              <a:rPr lang="it-IT" i="1" u="sng" dirty="0"/>
              <a:t>superformatori</a:t>
            </a:r>
            <a:r>
              <a:rPr lang="it-IT" dirty="0"/>
              <a:t> che, operando in stretta coesione con il coordinatore delle relazioni con le imprese sono in grado di insegnare per aree ampie sulla base di accordi con le imprese coinvolte. Tali figure.    </a:t>
            </a:r>
          </a:p>
          <a:p>
            <a:r>
              <a:rPr lang="it-IT" b="1" u="sng" dirty="0"/>
              <a:t>L’assetto organizzativo</a:t>
            </a:r>
            <a:r>
              <a:rPr lang="it-IT" u="sng" dirty="0"/>
              <a:t>: occorre passare da un modello funzionale/divisionale ad un modello a matrice flessibile, al fine di integrare le funzioni e valorizzare le competenze dei collaboratori.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659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Progettazione (1)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Si assume un </a:t>
            </a:r>
            <a:r>
              <a:rPr lang="it-IT" b="1" dirty="0"/>
              <a:t>modello formativo duale unitario </a:t>
            </a:r>
            <a:r>
              <a:rPr lang="it-IT" dirty="0"/>
              <a:t>rispetto alle due modalità: </a:t>
            </a:r>
            <a:r>
              <a:rPr lang="it-IT" b="1" i="1" dirty="0"/>
              <a:t>alternanza «lunga»</a:t>
            </a:r>
            <a:r>
              <a:rPr lang="it-IT" dirty="0"/>
              <a:t> e </a:t>
            </a:r>
            <a:r>
              <a:rPr lang="it-IT" b="1" i="1" dirty="0"/>
              <a:t>apprendistato.</a:t>
            </a:r>
            <a:r>
              <a:rPr lang="it-IT" dirty="0"/>
              <a:t> </a:t>
            </a:r>
          </a:p>
          <a:p>
            <a:r>
              <a:rPr lang="it-IT" dirty="0"/>
              <a:t>La didattica è impostata su un vero e proprio </a:t>
            </a:r>
            <a:r>
              <a:rPr lang="it-IT" b="1" dirty="0"/>
              <a:t>curricolo</a:t>
            </a:r>
            <a:r>
              <a:rPr lang="it-IT" dirty="0"/>
              <a:t> al cui centro vi è la </a:t>
            </a:r>
            <a:r>
              <a:rPr lang="it-IT" b="1" dirty="0"/>
              <a:t>“unità di compito”</a:t>
            </a:r>
            <a:r>
              <a:rPr lang="it-IT" dirty="0"/>
              <a:t>; questo mira a prodotti significativi ed utili rivolti a destinatari reali che ne traggono beneficio, favorisce l’assunzione di ruolo ovvero l’ingaggio personale/di gruppo, mobilita conoscenze e soft skill che vengono apprese prevalentemente “a rovescio”. </a:t>
            </a:r>
          </a:p>
          <a:p>
            <a:r>
              <a:rPr lang="it-IT" dirty="0"/>
              <a:t>Il curricolo verte sul legame tra la proposta educativa ed i </a:t>
            </a:r>
            <a:r>
              <a:rPr lang="it-IT" b="1" dirty="0"/>
              <a:t>valori propri dell’azione economica</a:t>
            </a:r>
            <a:r>
              <a:rPr lang="it-IT" dirty="0"/>
              <a:t>: </a:t>
            </a:r>
            <a:r>
              <a:rPr lang="it-IT" i="1" dirty="0"/>
              <a:t>etica economica, deontologia professionale, tutela della salute e della sicurezza, sostenibilità, responsabilità sociale</a:t>
            </a:r>
            <a:r>
              <a:rPr lang="it-IT" dirty="0"/>
              <a:t>. I compiti di realtà, gestiti come unità di apprendimento, sono posti in una relazione virtuosa con saperi e competenze. Vanno previste </a:t>
            </a:r>
            <a:r>
              <a:rPr lang="it-IT" b="1" u="sng" dirty="0"/>
              <a:t>attività educative e compensative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4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Progettazione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Si persegue un </a:t>
            </a:r>
            <a:r>
              <a:rPr lang="it-IT" b="1" dirty="0"/>
              <a:t>approccio integrato e personalizzato </a:t>
            </a:r>
            <a:r>
              <a:rPr lang="it-IT" dirty="0"/>
              <a:t>tra </a:t>
            </a:r>
            <a:r>
              <a:rPr lang="it-IT" dirty="0" smtClean="0"/>
              <a:t>CFP </a:t>
            </a:r>
            <a:r>
              <a:rPr lang="it-IT" dirty="0"/>
              <a:t>e impresa: il progetto formativo individuale è solo una varianza di quello comune. </a:t>
            </a:r>
          </a:p>
          <a:p>
            <a:r>
              <a:rPr lang="it-IT" dirty="0"/>
              <a:t>La </a:t>
            </a:r>
            <a:r>
              <a:rPr lang="it-IT" b="1" dirty="0"/>
              <a:t>valutazione</a:t>
            </a:r>
            <a:r>
              <a:rPr lang="it-IT" dirty="0"/>
              <a:t> è svolta in forma congiunta su</a:t>
            </a:r>
            <a:r>
              <a:rPr lang="it-IT" i="1" dirty="0"/>
              <a:t> rubrica concordata con le imprese</a:t>
            </a:r>
            <a:r>
              <a:rPr lang="it-IT" dirty="0"/>
              <a:t>. Ciò richiede una ricerca-azione con le </a:t>
            </a:r>
            <a:r>
              <a:rPr lang="it-IT" b="1" i="1" dirty="0"/>
              <a:t>imprese madrine. </a:t>
            </a:r>
          </a:p>
          <a:p>
            <a:r>
              <a:rPr lang="it-IT" dirty="0"/>
              <a:t>Servono (al termine della fase sperimentale) </a:t>
            </a:r>
            <a:r>
              <a:rPr lang="it-IT" b="1" dirty="0"/>
              <a:t>linee guida</a:t>
            </a:r>
            <a:r>
              <a:rPr lang="it-IT" dirty="0"/>
              <a:t> comune e di settore fondate su un modello omogeneo e su una pluralità di soluzioni operative, poste in prospettiva entro una </a:t>
            </a:r>
            <a:r>
              <a:rPr lang="it-IT" b="1" dirty="0"/>
              <a:t>piattaforma formativa digitale integrata </a:t>
            </a:r>
            <a:r>
              <a:rPr lang="it-IT" dirty="0"/>
              <a:t>(che consente di tenere in relazione tutti gli aspetti del progetto: curricolo, attività esterne, attività interne, valutazione, amministrazione, comunicazione).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1254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Percorso formativo </a:t>
            </a:r>
            <a:br>
              <a:rPr lang="it-IT" dirty="0"/>
            </a:br>
            <a:r>
              <a:rPr lang="it-IT" dirty="0"/>
              <a:t>di massima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63689" y="1988840"/>
            <a:ext cx="6770712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b="1" u="sng" dirty="0"/>
              <a:t>Primo anno</a:t>
            </a:r>
            <a:r>
              <a:rPr lang="it-IT" sz="1600" b="1" dirty="0"/>
              <a:t>: </a:t>
            </a:r>
            <a:r>
              <a:rPr lang="it-IT" sz="1600" dirty="0"/>
              <a:t>l’allievo inizia il suo percorso nel Cfp tramite unità di compito preparatorie al </a:t>
            </a:r>
            <a:r>
              <a:rPr lang="it-IT" sz="1600" b="1" dirty="0"/>
              <a:t>noviziato professionale </a:t>
            </a:r>
            <a:r>
              <a:rPr lang="it-IT" sz="1600" dirty="0"/>
              <a:t>per dotarsi dei fondamenti e degli strumenti per l’esercizio della formazione-azione in azienda e nel territorio; </a:t>
            </a:r>
          </a:p>
          <a:p>
            <a:pPr marL="0" indent="0">
              <a:buNone/>
            </a:pPr>
            <a:r>
              <a:rPr lang="it-IT" sz="1600" b="1" u="sng" dirty="0"/>
              <a:t>Anni successivi</a:t>
            </a:r>
            <a:r>
              <a:rPr lang="it-IT" sz="1600" b="1" dirty="0"/>
              <a:t>: </a:t>
            </a:r>
            <a:r>
              <a:rPr lang="it-IT" sz="1600" dirty="0"/>
              <a:t>nell’azienda l’allievo effettua l’</a:t>
            </a:r>
            <a:r>
              <a:rPr lang="it-IT" sz="1600" b="1" dirty="0"/>
              <a:t>attività</a:t>
            </a:r>
            <a:r>
              <a:rPr lang="it-IT" sz="1600" dirty="0"/>
              <a:t> lavorativa (ordinaria e straordinaria), documentando i </a:t>
            </a:r>
            <a:r>
              <a:rPr lang="it-IT" sz="1600" b="1" dirty="0"/>
              <a:t>compiti</a:t>
            </a:r>
            <a:r>
              <a:rPr lang="it-IT" sz="1600" dirty="0"/>
              <a:t> e relazionando sui </a:t>
            </a:r>
            <a:r>
              <a:rPr lang="it-IT" sz="1600" b="1" dirty="0"/>
              <a:t>saperi</a:t>
            </a:r>
            <a:r>
              <a:rPr lang="it-IT" sz="1600" dirty="0"/>
              <a:t> connessi, con la consulenza del tutor formativo; contemporaneamente(in modo alternante) nel Cfp svolge unità di compito </a:t>
            </a:r>
            <a:r>
              <a:rPr lang="it-IT" sz="1600" b="1" dirty="0"/>
              <a:t>complementari e aggiuntive </a:t>
            </a:r>
            <a:r>
              <a:rPr lang="it-IT" sz="1600" dirty="0"/>
              <a:t>rispetto a quelle in azienda, sistematizza la documentazione prodotta (portfolio), realizza la riflessione ed il completamento formativo.</a:t>
            </a:r>
          </a:p>
          <a:p>
            <a:pPr marL="0" indent="0">
              <a:buNone/>
            </a:pPr>
            <a:r>
              <a:rPr lang="it-IT" sz="1600" dirty="0"/>
              <a:t>I due tutor concordano il capolavoro richiesto all’allievo, espressivo dell’insieme dei saperi e delle competenze acquisite e lo accompagnano alla sua realizzazione; l’allievo rielabora il proprio </a:t>
            </a:r>
            <a:r>
              <a:rPr lang="it-IT" sz="1600" b="1" dirty="0"/>
              <a:t>project work </a:t>
            </a:r>
            <a:r>
              <a:rPr lang="it-IT" sz="1600" dirty="0"/>
              <a:t>e si prepara all’esame finale nel quale, oltre alle prove esperte (multidisciplinare e professionale), viene data rilevanza alla presentazione di quanto prodotto.</a:t>
            </a:r>
          </a:p>
        </p:txBody>
      </p:sp>
    </p:spTree>
    <p:extLst>
      <p:ext uri="{BB962C8B-B14F-4D97-AF65-F5344CB8AC3E}">
        <p14:creationId xmlns:p14="http://schemas.microsoft.com/office/powerpoint/2010/main" val="29794481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517</TotalTime>
  <Words>1847</Words>
  <Application>Microsoft Macintosh PowerPoint</Application>
  <PresentationFormat>Presentazione su schermo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Filo</vt:lpstr>
      <vt:lpstr>Formazione duale come «Intrapresa formativa virtuosa»</vt:lpstr>
      <vt:lpstr>Sistema duale: la sfida </vt:lpstr>
      <vt:lpstr>Approccio metodologico della formazione duale</vt:lpstr>
      <vt:lpstr>La relazione tra persona e ambiente: le «situazioni di apprendimento»</vt:lpstr>
      <vt:lpstr>Il reale  come fonte di cultura</vt:lpstr>
      <vt:lpstr>I tre fattori chiave</vt:lpstr>
      <vt:lpstr>Progettazione (1) </vt:lpstr>
      <vt:lpstr>Progettazione (2)</vt:lpstr>
      <vt:lpstr>Percorso formativo  di massima</vt:lpstr>
      <vt:lpstr>Primo anno</vt:lpstr>
      <vt:lpstr>Struttura del primo anno </vt:lpstr>
      <vt:lpstr>Intrapresa formativa virtuosa</vt:lpstr>
      <vt:lpstr>Caratteri dell’intrapresa formativa</vt:lpstr>
      <vt:lpstr>Ricerca azione con l’impresa madrina</vt:lpstr>
      <vt:lpstr>Piattaforma formativa digitale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Formazione duale L’impresa formativa virtuosa</dc:title>
  <dc:creator>Dario Eugenio Nicoli</dc:creator>
  <cp:lastModifiedBy>Enrico Peretti</cp:lastModifiedBy>
  <cp:revision>28</cp:revision>
  <dcterms:created xsi:type="dcterms:W3CDTF">2016-11-14T08:55:39Z</dcterms:created>
  <dcterms:modified xsi:type="dcterms:W3CDTF">2017-04-09T09:33:16Z</dcterms:modified>
</cp:coreProperties>
</file>